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42"/>
  </p:notesMasterIdLst>
  <p:sldIdLst>
    <p:sldId id="258" r:id="rId2"/>
    <p:sldId id="283" r:id="rId3"/>
    <p:sldId id="260" r:id="rId4"/>
    <p:sldId id="262" r:id="rId5"/>
    <p:sldId id="296" r:id="rId6"/>
    <p:sldId id="284" r:id="rId7"/>
    <p:sldId id="272" r:id="rId8"/>
    <p:sldId id="263" r:id="rId9"/>
    <p:sldId id="297" r:id="rId10"/>
    <p:sldId id="265" r:id="rId11"/>
    <p:sldId id="285" r:id="rId12"/>
    <p:sldId id="289" r:id="rId13"/>
    <p:sldId id="287" r:id="rId14"/>
    <p:sldId id="288" r:id="rId15"/>
    <p:sldId id="276" r:id="rId16"/>
    <p:sldId id="273" r:id="rId17"/>
    <p:sldId id="290" r:id="rId18"/>
    <p:sldId id="291" r:id="rId19"/>
    <p:sldId id="292" r:id="rId20"/>
    <p:sldId id="293" r:id="rId21"/>
    <p:sldId id="280" r:id="rId22"/>
    <p:sldId id="277" r:id="rId23"/>
    <p:sldId id="274" r:id="rId24"/>
    <p:sldId id="281" r:id="rId25"/>
    <p:sldId id="279" r:id="rId26"/>
    <p:sldId id="278" r:id="rId27"/>
    <p:sldId id="298" r:id="rId28"/>
    <p:sldId id="299" r:id="rId29"/>
    <p:sldId id="300" r:id="rId30"/>
    <p:sldId id="301" r:id="rId31"/>
    <p:sldId id="302" r:id="rId32"/>
    <p:sldId id="304" r:id="rId33"/>
    <p:sldId id="305" r:id="rId34"/>
    <p:sldId id="306" r:id="rId35"/>
    <p:sldId id="307" r:id="rId36"/>
    <p:sldId id="266" r:id="rId37"/>
    <p:sldId id="268" r:id="rId38"/>
    <p:sldId id="269" r:id="rId39"/>
    <p:sldId id="308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1597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C743C-AE8A-4F63-BEC3-49903B5D84B5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F55A4-75E0-4C9D-9926-DFD4ECF1D2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59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9B4BA-C116-409A-BA03-BC2D5AC97D8B}" type="slidenum">
              <a:rPr lang="en-IN" smtClean="0"/>
              <a:pPr/>
              <a:t>8</a:t>
            </a:fld>
            <a:endParaRPr lang="en-I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9B4BA-C116-409A-BA03-BC2D5AC97D8B}" type="slidenum">
              <a:rPr lang="en-IN" smtClean="0"/>
              <a:pPr/>
              <a:t>9</a:t>
            </a:fld>
            <a:endParaRPr lang="en-I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7F08F-36F2-4064-A919-32C244226BCB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F9165-AE5A-4428-B70F-69C1740B1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110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7F08F-36F2-4064-A919-32C244226BCB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F9165-AE5A-4428-B70F-69C1740B1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86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7F08F-36F2-4064-A919-32C244226BCB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F9165-AE5A-4428-B70F-69C1740B1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530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7F08F-36F2-4064-A919-32C244226BCB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F9165-AE5A-4428-B70F-69C1740B1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2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7F08F-36F2-4064-A919-32C244226BCB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F9165-AE5A-4428-B70F-69C1740B1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51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7F08F-36F2-4064-A919-32C244226BCB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F9165-AE5A-4428-B70F-69C1740B1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870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7F08F-36F2-4064-A919-32C244226BCB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F9165-AE5A-4428-B70F-69C1740B1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0489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7F08F-36F2-4064-A919-32C244226BCB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F9165-AE5A-4428-B70F-69C1740B1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2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7F08F-36F2-4064-A919-32C244226BCB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F9165-AE5A-4428-B70F-69C1740B1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250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7F08F-36F2-4064-A919-32C244226BCB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F9165-AE5A-4428-B70F-69C1740B1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82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7F08F-36F2-4064-A919-32C244226BCB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F9165-AE5A-4428-B70F-69C1740B1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03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1000"/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7F08F-36F2-4064-A919-32C244226BCB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F9165-AE5A-4428-B70F-69C1740B1A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18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1472" y="2461055"/>
            <a:ext cx="8001056" cy="430887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cap="all" spc="0" dirty="0">
                <a:ln w="9000" cmpd="sng">
                  <a:solidFill>
                    <a:srgbClr val="002060"/>
                  </a:solidFill>
                  <a:prstDash val="solid"/>
                </a:ln>
                <a:solidFill>
                  <a:srgbClr val="002060"/>
                </a:solidFill>
                <a:effectLst/>
                <a:latin typeface="Times New Roman" pitchFamily="18" charset="0"/>
                <a:cs typeface="Times New Roman" pitchFamily="18" charset="0"/>
              </a:rPr>
              <a:t>DEPARTMENT OF COMPUTER SCIENCE &amp; ENGINEERING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380672"/>
            <a:ext cx="3429000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>
                <a:ln w="1905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Guide :                                                                                         </a:t>
            </a:r>
          </a:p>
          <a:p>
            <a:pPr marL="358775"/>
            <a:r>
              <a:rPr lang="en-US" dirty="0" err="1">
                <a:ln w="1905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Ms.Soja</a:t>
            </a:r>
            <a:r>
              <a:rPr lang="en-US" dirty="0">
                <a:ln w="1905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Rani,</a:t>
            </a:r>
          </a:p>
          <a:p>
            <a:pPr marL="358775"/>
            <a:r>
              <a:rPr lang="en-US" dirty="0">
                <a:ln w="1905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Sr.Assistant Professor,</a:t>
            </a:r>
          </a:p>
          <a:p>
            <a:pPr marL="358775"/>
            <a:r>
              <a:rPr lang="en-US" dirty="0">
                <a:ln w="1905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Dept. of CSE,</a:t>
            </a:r>
          </a:p>
          <a:p>
            <a:pPr marL="358775"/>
            <a:r>
              <a:rPr lang="en-US" dirty="0">
                <a:ln w="1905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NHCE, Bangalore</a:t>
            </a:r>
          </a:p>
        </p:txBody>
      </p:sp>
      <p:sp>
        <p:nvSpPr>
          <p:cNvPr id="9" name="Rectangle 8"/>
          <p:cNvSpPr/>
          <p:nvPr/>
        </p:nvSpPr>
        <p:spPr>
          <a:xfrm>
            <a:off x="1111275" y="3311937"/>
            <a:ext cx="6921450" cy="1077218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>
                  <a:solidFill>
                    <a:schemeClr val="accent1"/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Convolutional Neural Networks for Handwritten Text Conversion</a:t>
            </a:r>
          </a:p>
        </p:txBody>
      </p:sp>
      <p:grpSp>
        <p:nvGrpSpPr>
          <p:cNvPr id="2" name="Group 9"/>
          <p:cNvGrpSpPr/>
          <p:nvPr/>
        </p:nvGrpSpPr>
        <p:grpSpPr>
          <a:xfrm>
            <a:off x="750067" y="286720"/>
            <a:ext cx="7643866" cy="1964338"/>
            <a:chOff x="500034" y="313955"/>
            <a:chExt cx="7072362" cy="1543385"/>
          </a:xfrm>
        </p:grpSpPr>
        <p:pic>
          <p:nvPicPr>
            <p:cNvPr id="11" name="Picture 2" descr="F:\RONNIE-NHCE\projects\NHCE LOGO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 l="11641" t="76667" r="11729"/>
            <a:stretch>
              <a:fillRect/>
            </a:stretch>
          </p:blipFill>
          <p:spPr bwMode="auto">
            <a:xfrm>
              <a:off x="571472" y="1357298"/>
              <a:ext cx="7000924" cy="500042"/>
            </a:xfrm>
            <a:prstGeom prst="rect">
              <a:avLst/>
            </a:prstGeom>
            <a:noFill/>
          </p:spPr>
        </p:pic>
        <p:pic>
          <p:nvPicPr>
            <p:cNvPr id="13" name="Picture 1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13955"/>
              <a:ext cx="1190625" cy="1038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00034" y="357166"/>
              <a:ext cx="1476375" cy="1000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2" descr="C:\Users\Santhosh\Desktop\8TH SEMESTER\PROJECT(BSN)\referance and images\colg logo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143108" y="527035"/>
              <a:ext cx="3673475" cy="830263"/>
            </a:xfrm>
            <a:prstGeom prst="rect">
              <a:avLst/>
            </a:prstGeom>
            <a:noFill/>
          </p:spPr>
        </p:pic>
      </p:grpSp>
      <p:sp>
        <p:nvSpPr>
          <p:cNvPr id="10" name="Rectangle 9"/>
          <p:cNvSpPr/>
          <p:nvPr/>
        </p:nvSpPr>
        <p:spPr>
          <a:xfrm>
            <a:off x="5432506" y="5358559"/>
            <a:ext cx="3694766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>
                <a:ln w="1905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By :                                                                                         </a:t>
            </a:r>
          </a:p>
          <a:p>
            <a:r>
              <a:rPr lang="en-US" dirty="0">
                <a:ln w="1905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     Mohan Krishna B(1NH14CS071)</a:t>
            </a:r>
          </a:p>
          <a:p>
            <a:r>
              <a:rPr lang="en-US" dirty="0">
                <a:ln w="1905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dirty="0" err="1">
                <a:ln w="1905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Swathi</a:t>
            </a:r>
            <a:r>
              <a:rPr lang="en-US" dirty="0">
                <a:ln w="1905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n w="1905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Madhavan</a:t>
            </a:r>
            <a:r>
              <a:rPr lang="en-US" dirty="0">
                <a:ln w="1905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(1NH14CS732)</a:t>
            </a:r>
          </a:p>
          <a:p>
            <a:r>
              <a:rPr lang="en-US" dirty="0">
                <a:ln w="1905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     Prakash H (1NH14CS167)</a:t>
            </a:r>
          </a:p>
          <a:p>
            <a:r>
              <a:rPr lang="en-US" dirty="0">
                <a:ln w="1905"/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     Rahul N (1NH14CS098)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3189" y="358914"/>
            <a:ext cx="85260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Algorithm / Methodology</a:t>
            </a:r>
            <a:endParaRPr lang="en-IN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24" y="2459504"/>
            <a:ext cx="7429552" cy="175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7675" indent="-447675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Regional - Convolutional Neural Network (R-CNN)</a:t>
            </a:r>
          </a:p>
          <a:p>
            <a:pPr marL="447675" indent="-447675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I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cs typeface="Times New Roman" pitchFamily="18" charset="0"/>
              </a:rPr>
              <a:t>Convolutional Neural Network (CNN)</a:t>
            </a:r>
          </a:p>
        </p:txBody>
      </p:sp>
    </p:spTree>
  </p:cSld>
  <p:clrMapOvr>
    <a:masterClrMapping/>
  </p:clrMapOvr>
  <p:transition spd="slow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"/>
          <a:stretch/>
        </p:blipFill>
        <p:spPr bwMode="auto">
          <a:xfrm>
            <a:off x="152400" y="0"/>
            <a:ext cx="8839200" cy="6858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9912933"/>
      </p:ext>
    </p:extLst>
  </p:cSld>
  <p:clrMapOvr>
    <a:masterClrMapping/>
  </p:clrMapOvr>
  <p:transition spd="slow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448550" cy="85407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Data</a:t>
            </a:r>
            <a:endParaRPr lang="en-IN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0"/>
            <a:ext cx="6781800" cy="39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0693134"/>
      </p:ext>
    </p:extLst>
  </p:cSld>
  <p:clrMapOvr>
    <a:masterClrMapping/>
  </p:clrMapOvr>
  <p:transition spd="slow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7448550" cy="85407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Machine Learning</a:t>
            </a:r>
            <a:endParaRPr lang="en-IN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839200" cy="510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6427117"/>
      </p:ext>
    </p:extLst>
  </p:cSld>
  <p:clrMapOvr>
    <a:masterClrMapping/>
  </p:clrMapOvr>
  <p:transition spd="slow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4800"/>
            <a:ext cx="7448550" cy="85407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Machine Learning </a:t>
            </a:r>
            <a:r>
              <a:rPr lang="en-US" sz="3200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(continued)</a:t>
            </a:r>
            <a:endParaRPr lang="en-IN" sz="40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086600" cy="495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8048903"/>
      </p:ext>
    </p:extLst>
  </p:cSld>
  <p:clrMapOvr>
    <a:masterClrMapping/>
  </p:clrMapOvr>
  <p:transition spd="slow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Neural Networks 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62" y="1886744"/>
            <a:ext cx="5553075" cy="4229100"/>
          </a:xfrm>
        </p:spPr>
      </p:pic>
    </p:spTree>
    <p:extLst>
      <p:ext uri="{BB962C8B-B14F-4D97-AF65-F5344CB8AC3E}">
        <p14:creationId xmlns:p14="http://schemas.microsoft.com/office/powerpoint/2010/main" val="2070738129"/>
      </p:ext>
    </p:extLst>
  </p:cSld>
  <p:clrMapOvr>
    <a:masterClrMapping/>
  </p:clrMapOvr>
  <p:transition spd="slow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76200"/>
            <a:ext cx="6705600" cy="1006474"/>
          </a:xfrm>
        </p:spPr>
        <p:txBody>
          <a:bodyPr/>
          <a:lstStyle/>
          <a:p>
            <a:pPr algn="ctr"/>
            <a:r>
              <a:rPr lang="en-I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Convolutional Neural Networks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990600"/>
            <a:ext cx="6019800" cy="3386138"/>
          </a:xfrm>
        </p:spPr>
      </p:pic>
      <p:sp>
        <p:nvSpPr>
          <p:cNvPr id="5" name="TextBox 4"/>
          <p:cNvSpPr txBox="1"/>
          <p:nvPr/>
        </p:nvSpPr>
        <p:spPr>
          <a:xfrm>
            <a:off x="2362200" y="4572000"/>
            <a:ext cx="4572000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>
                <a:latin typeface="Times New Roman"/>
                <a:cs typeface="Times New Roman"/>
              </a:rPr>
              <a:t>CNN uses 3 main concepts:</a:t>
            </a:r>
          </a:p>
          <a:p>
            <a:pPr marL="285750" indent="-285750">
              <a:spcAft>
                <a:spcPts val="600"/>
              </a:spcAft>
              <a:buFont typeface="Wingdings" charset="2"/>
              <a:buChar char="v"/>
            </a:pPr>
            <a:r>
              <a:rPr lang="en-US" sz="2800" dirty="0">
                <a:latin typeface="Times New Roman"/>
                <a:cs typeface="Times New Roman"/>
              </a:rPr>
              <a:t>Local Receptive fields </a:t>
            </a:r>
          </a:p>
          <a:p>
            <a:pPr marL="285750" indent="-285750">
              <a:spcAft>
                <a:spcPts val="600"/>
              </a:spcAft>
              <a:buFont typeface="Wingdings" charset="2"/>
              <a:buChar char="v"/>
            </a:pPr>
            <a:r>
              <a:rPr lang="en-US" sz="2800" dirty="0">
                <a:latin typeface="Times New Roman"/>
                <a:cs typeface="Times New Roman"/>
              </a:rPr>
              <a:t>Weights and Biases </a:t>
            </a:r>
          </a:p>
          <a:p>
            <a:pPr marL="285750" indent="-285750">
              <a:spcAft>
                <a:spcPts val="600"/>
              </a:spcAft>
              <a:buFont typeface="Wingdings" charset="2"/>
              <a:buChar char="v"/>
            </a:pPr>
            <a:r>
              <a:rPr lang="en-US" sz="2800" dirty="0">
                <a:latin typeface="Times New Roman"/>
                <a:cs typeface="Times New Roman"/>
              </a:rPr>
              <a:t>Activation and Pooling </a:t>
            </a:r>
          </a:p>
        </p:txBody>
      </p:sp>
    </p:spTree>
    <p:extLst>
      <p:ext uri="{BB962C8B-B14F-4D97-AF65-F5344CB8AC3E}">
        <p14:creationId xmlns:p14="http://schemas.microsoft.com/office/powerpoint/2010/main" val="3799134920"/>
      </p:ext>
    </p:extLst>
  </p:cSld>
  <p:clrMapOvr>
    <a:masterClrMapping/>
  </p:clrMapOvr>
  <p:transition spd="slow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1440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/>
          <a:stretch/>
        </p:blipFill>
        <p:spPr bwMode="auto">
          <a:xfrm>
            <a:off x="0" y="3352800"/>
            <a:ext cx="9144000" cy="3124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684247209"/>
      </p:ext>
    </p:extLst>
  </p:cSld>
  <p:clrMapOvr>
    <a:masterClrMapping/>
  </p:clrMapOvr>
  <p:transition spd="slow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9144000" cy="335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8042900"/>
      </p:ext>
    </p:extLst>
  </p:cSld>
  <p:clrMapOvr>
    <a:masterClrMapping/>
  </p:clrMapOvr>
  <p:transition spd="slow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90800" y="609600"/>
            <a:ext cx="39607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Softmax</a:t>
            </a:r>
            <a:r>
              <a:rPr lang="en-US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function</a:t>
            </a:r>
            <a:endParaRPr lang="en-IN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" y="1905000"/>
            <a:ext cx="79248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3600"/>
              </a:spcAft>
              <a:buFont typeface="Wingdings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or normalized exponential function is a generalization of the logistic function. It uses the logistic regression algorithm. </a:t>
            </a:r>
          </a:p>
          <a:p>
            <a:pPr marL="457200" indent="-457200" algn="just">
              <a:spcAft>
                <a:spcPts val="3600"/>
              </a:spcAft>
              <a:buFont typeface="Wingdings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often used in the final layer of a CNN.</a:t>
            </a:r>
          </a:p>
          <a:p>
            <a:pPr marL="457200" indent="-457200" algn="just">
              <a:spcAft>
                <a:spcPts val="3600"/>
              </a:spcAft>
              <a:buFont typeface="Wingdings" charset="2"/>
              <a:buChar char="v"/>
            </a:pPr>
            <a:r>
              <a:rPr lang="en-US" sz="2800" dirty="0" err="1"/>
              <a:t>Softmax</a:t>
            </a:r>
            <a:r>
              <a:rPr lang="en-US" sz="2800" dirty="0"/>
              <a:t> produces multiple outputs for an input array. The sum of the </a:t>
            </a:r>
            <a:r>
              <a:rPr lang="en-US" sz="2800" dirty="0" err="1"/>
              <a:t>softmax</a:t>
            </a:r>
            <a:r>
              <a:rPr lang="en-US" sz="2800" dirty="0"/>
              <a:t> outputs is always equal to 1.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478054"/>
      </p:ext>
    </p:extLst>
  </p:cSld>
  <p:clrMapOvr>
    <a:masterClrMapping/>
  </p:clrMapOvr>
  <p:transition spd="slow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05200" y="457200"/>
            <a:ext cx="18663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Agenda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609600" y="2362200"/>
            <a:ext cx="8001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is to convert the handwritten document into digital document consisting of ASCII characters which can be easily read or manipulated on any electronic device.</a:t>
            </a:r>
          </a:p>
        </p:txBody>
      </p:sp>
    </p:spTree>
    <p:extLst>
      <p:ext uri="{BB962C8B-B14F-4D97-AF65-F5344CB8AC3E}">
        <p14:creationId xmlns:p14="http://schemas.microsoft.com/office/powerpoint/2010/main" val="72445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17387" y="381000"/>
            <a:ext cx="59805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 err="1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Softmax</a:t>
            </a:r>
            <a:r>
              <a:rPr lang="en-US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function </a:t>
            </a:r>
            <a:r>
              <a:rPr lang="en-US" sz="3200" i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(continued)</a:t>
            </a:r>
            <a:endParaRPr lang="en-IN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600" y="4038600"/>
            <a:ext cx="8915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σ</a:t>
            </a:r>
            <a:r>
              <a:rPr lang="en-US" sz="2800" dirty="0"/>
              <a:t>(x</a:t>
            </a:r>
            <a:r>
              <a:rPr lang="en-US" sz="2800" baseline="-25000" dirty="0"/>
              <a:t>1</a:t>
            </a:r>
            <a:r>
              <a:rPr lang="en-US" sz="2800" dirty="0"/>
              <a:t>) = e</a:t>
            </a:r>
            <a:r>
              <a:rPr lang="en-US" sz="2800" baseline="30000" dirty="0"/>
              <a:t>x1</a:t>
            </a:r>
            <a:r>
              <a:rPr lang="en-US" sz="2800" dirty="0"/>
              <a:t> / (e</a:t>
            </a:r>
            <a:r>
              <a:rPr lang="en-US" sz="2800" baseline="30000" dirty="0"/>
              <a:t>x1</a:t>
            </a:r>
            <a:r>
              <a:rPr lang="en-US" sz="2800" dirty="0"/>
              <a:t>+e</a:t>
            </a:r>
            <a:r>
              <a:rPr lang="en-US" sz="2800" baseline="30000" dirty="0"/>
              <a:t>x2</a:t>
            </a:r>
            <a:r>
              <a:rPr lang="en-US" sz="2800" dirty="0"/>
              <a:t>+e</a:t>
            </a:r>
            <a:r>
              <a:rPr lang="en-US" sz="2800" baseline="30000" dirty="0"/>
              <a:t>x3</a:t>
            </a:r>
            <a:r>
              <a:rPr lang="en-US" sz="2800" dirty="0"/>
              <a:t>) = e</a:t>
            </a:r>
            <a:r>
              <a:rPr lang="en-US" sz="2800" baseline="30000" dirty="0"/>
              <a:t>2</a:t>
            </a:r>
            <a:r>
              <a:rPr lang="en-US" sz="2800" dirty="0"/>
              <a:t> / (e</a:t>
            </a:r>
            <a:r>
              <a:rPr lang="en-US" sz="2800" baseline="30000" dirty="0"/>
              <a:t>2</a:t>
            </a:r>
            <a:r>
              <a:rPr lang="en-US" sz="2800" dirty="0"/>
              <a:t> + e</a:t>
            </a:r>
            <a:r>
              <a:rPr lang="en-US" sz="2800" baseline="30000" dirty="0"/>
              <a:t>1</a:t>
            </a:r>
            <a:r>
              <a:rPr lang="en-US" sz="2800" dirty="0"/>
              <a:t>+ e</a:t>
            </a:r>
            <a:r>
              <a:rPr lang="en-US" sz="2800" baseline="30000" dirty="0"/>
              <a:t>0.1</a:t>
            </a:r>
            <a:r>
              <a:rPr lang="en-US" sz="2800" dirty="0"/>
              <a:t>) = 0.7</a:t>
            </a:r>
          </a:p>
          <a:p>
            <a:r>
              <a:rPr lang="en-US" sz="2800" dirty="0" err="1"/>
              <a:t>σ</a:t>
            </a:r>
            <a:r>
              <a:rPr lang="en-US" sz="2800" dirty="0"/>
              <a:t>(x</a:t>
            </a:r>
            <a:r>
              <a:rPr lang="en-US" sz="2800" baseline="-25000" dirty="0"/>
              <a:t>2</a:t>
            </a:r>
            <a:r>
              <a:rPr lang="en-US" sz="2800" dirty="0"/>
              <a:t>) = e</a:t>
            </a:r>
            <a:r>
              <a:rPr lang="en-US" sz="2800" baseline="30000" dirty="0"/>
              <a:t>x2</a:t>
            </a:r>
            <a:r>
              <a:rPr lang="en-US" sz="2800" dirty="0"/>
              <a:t> / (e</a:t>
            </a:r>
            <a:r>
              <a:rPr lang="en-US" sz="2800" baseline="30000" dirty="0"/>
              <a:t>x1</a:t>
            </a:r>
            <a:r>
              <a:rPr lang="en-US" sz="2800" dirty="0"/>
              <a:t>+e</a:t>
            </a:r>
            <a:r>
              <a:rPr lang="en-US" sz="2800" baseline="30000" dirty="0"/>
              <a:t>x2</a:t>
            </a:r>
            <a:r>
              <a:rPr lang="en-US" sz="2800" dirty="0"/>
              <a:t>+e</a:t>
            </a:r>
            <a:r>
              <a:rPr lang="en-US" sz="2800" baseline="30000" dirty="0"/>
              <a:t>x3</a:t>
            </a:r>
            <a:r>
              <a:rPr lang="en-US" sz="2800" dirty="0"/>
              <a:t>) = e</a:t>
            </a:r>
            <a:r>
              <a:rPr lang="en-US" sz="2800" baseline="30000" dirty="0"/>
              <a:t>1</a:t>
            </a:r>
            <a:r>
              <a:rPr lang="en-US" sz="2800" dirty="0"/>
              <a:t> / (e</a:t>
            </a:r>
            <a:r>
              <a:rPr lang="en-US" sz="2800" baseline="30000" dirty="0"/>
              <a:t>2</a:t>
            </a:r>
            <a:r>
              <a:rPr lang="en-US" sz="2800" dirty="0"/>
              <a:t> + e</a:t>
            </a:r>
            <a:r>
              <a:rPr lang="en-US" sz="2800" baseline="30000" dirty="0"/>
              <a:t>1</a:t>
            </a:r>
            <a:r>
              <a:rPr lang="en-US" sz="2800" dirty="0"/>
              <a:t>+ e</a:t>
            </a:r>
            <a:r>
              <a:rPr lang="en-US" sz="2800" baseline="30000" dirty="0"/>
              <a:t>0.1</a:t>
            </a:r>
            <a:r>
              <a:rPr lang="en-US" sz="2800" dirty="0"/>
              <a:t>) = 0.2</a:t>
            </a:r>
          </a:p>
          <a:p>
            <a:r>
              <a:rPr lang="en-US" sz="2800" dirty="0" err="1"/>
              <a:t>σ</a:t>
            </a:r>
            <a:r>
              <a:rPr lang="en-US" sz="2800" dirty="0"/>
              <a:t>(x</a:t>
            </a:r>
            <a:r>
              <a:rPr lang="en-US" sz="2800" baseline="-25000" dirty="0"/>
              <a:t>3</a:t>
            </a:r>
            <a:r>
              <a:rPr lang="en-US" sz="2800" dirty="0"/>
              <a:t>) = e</a:t>
            </a:r>
            <a:r>
              <a:rPr lang="en-US" sz="2800" baseline="30000" dirty="0"/>
              <a:t>x3</a:t>
            </a:r>
            <a:r>
              <a:rPr lang="en-US" sz="2800" dirty="0"/>
              <a:t> / (e</a:t>
            </a:r>
            <a:r>
              <a:rPr lang="en-US" sz="2800" baseline="30000" dirty="0"/>
              <a:t>x1</a:t>
            </a:r>
            <a:r>
              <a:rPr lang="en-US" sz="2800" dirty="0"/>
              <a:t>+e</a:t>
            </a:r>
            <a:r>
              <a:rPr lang="en-US" sz="2800" baseline="30000" dirty="0"/>
              <a:t>x2</a:t>
            </a:r>
            <a:r>
              <a:rPr lang="en-US" sz="2800" dirty="0"/>
              <a:t>+e</a:t>
            </a:r>
            <a:r>
              <a:rPr lang="en-US" sz="2800" baseline="30000" dirty="0"/>
              <a:t>x3</a:t>
            </a:r>
            <a:r>
              <a:rPr lang="en-US" sz="2800" dirty="0"/>
              <a:t>) = e</a:t>
            </a:r>
            <a:r>
              <a:rPr lang="en-US" sz="2800" baseline="30000" dirty="0"/>
              <a:t>0.1</a:t>
            </a:r>
            <a:r>
              <a:rPr lang="en-US" sz="2800" dirty="0"/>
              <a:t> / (e</a:t>
            </a:r>
            <a:r>
              <a:rPr lang="en-US" sz="2800" baseline="30000" dirty="0"/>
              <a:t>2</a:t>
            </a:r>
            <a:r>
              <a:rPr lang="en-US" sz="2800" dirty="0"/>
              <a:t> + e</a:t>
            </a:r>
            <a:r>
              <a:rPr lang="en-US" sz="2800" baseline="30000" dirty="0"/>
              <a:t>1</a:t>
            </a:r>
            <a:r>
              <a:rPr lang="en-US" sz="2800" dirty="0"/>
              <a:t>+ e</a:t>
            </a:r>
            <a:r>
              <a:rPr lang="en-US" sz="2800" baseline="30000" dirty="0"/>
              <a:t>0.1</a:t>
            </a:r>
            <a:r>
              <a:rPr lang="en-US" sz="2800" dirty="0"/>
              <a:t>) = 0.1</a:t>
            </a:r>
          </a:p>
          <a:p>
            <a:r>
              <a:rPr lang="en-US" sz="2800" dirty="0"/>
              <a:t>As seen, inputs normalized between [0, 1]. Also, sum of the results are equal to 0.7 + 0.2 + 0.1 = 1.</a:t>
            </a:r>
          </a:p>
          <a:p>
            <a:pPr algn="just">
              <a:spcAft>
                <a:spcPts val="3600"/>
              </a:spcAft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19200"/>
            <a:ext cx="6096000" cy="266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1250001"/>
      </p:ext>
    </p:extLst>
  </p:cSld>
  <p:clrMapOvr>
    <a:masterClrMapping/>
  </p:clrMapOvr>
  <p:transition spd="slow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9097590" cy="3262212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29550" cy="854074"/>
          </a:xfrm>
        </p:spPr>
        <p:txBody>
          <a:bodyPr/>
          <a:lstStyle/>
          <a:p>
            <a:r>
              <a:rPr lang="en-IN" b="1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73551037"/>
      </p:ext>
    </p:extLst>
  </p:cSld>
  <p:clrMapOvr>
    <a:masterClrMapping/>
  </p:clrMapOvr>
  <p:transition spd="slow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Backpropagation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363780757"/>
      </p:ext>
    </p:extLst>
  </p:cSld>
  <p:clrMapOvr>
    <a:masterClrMapping/>
  </p:clrMapOvr>
  <p:transition spd="slow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following diagram shows the weights learnt by a model:</a:t>
            </a:r>
            <a:endParaRPr lang="en-I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21009"/>
            <a:ext cx="7886700" cy="3960569"/>
          </a:xfrm>
        </p:spPr>
      </p:pic>
    </p:spTree>
    <p:extLst>
      <p:ext uri="{BB962C8B-B14F-4D97-AF65-F5344CB8AC3E}">
        <p14:creationId xmlns:p14="http://schemas.microsoft.com/office/powerpoint/2010/main" val="2739003810"/>
      </p:ext>
    </p:extLst>
  </p:cSld>
  <p:clrMapOvr>
    <a:masterClrMapping/>
  </p:clrMapOvr>
  <p:transition spd="slow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" y="838200"/>
            <a:ext cx="9141125" cy="5181600"/>
          </a:xfrm>
        </p:spPr>
      </p:pic>
    </p:spTree>
    <p:extLst>
      <p:ext uri="{BB962C8B-B14F-4D97-AF65-F5344CB8AC3E}">
        <p14:creationId xmlns:p14="http://schemas.microsoft.com/office/powerpoint/2010/main" val="1684110677"/>
      </p:ext>
    </p:extLst>
  </p:cSld>
  <p:clrMapOvr>
    <a:masterClrMapping/>
  </p:clrMapOvr>
  <p:transition spd="slow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4" y="1066799"/>
            <a:ext cx="9145024" cy="4851943"/>
          </a:xfrm>
        </p:spPr>
      </p:pic>
    </p:spTree>
    <p:extLst>
      <p:ext uri="{BB962C8B-B14F-4D97-AF65-F5344CB8AC3E}">
        <p14:creationId xmlns:p14="http://schemas.microsoft.com/office/powerpoint/2010/main" val="774474208"/>
      </p:ext>
    </p:extLst>
  </p:cSld>
  <p:clrMapOvr>
    <a:masterClrMapping/>
  </p:clrMapOvr>
  <p:transition spd="slow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14400"/>
            <a:ext cx="7486650" cy="4991100"/>
          </a:xfrm>
        </p:spPr>
      </p:pic>
    </p:spTree>
    <p:extLst>
      <p:ext uri="{BB962C8B-B14F-4D97-AF65-F5344CB8AC3E}">
        <p14:creationId xmlns:p14="http://schemas.microsoft.com/office/powerpoint/2010/main" val="4174968095"/>
      </p:ext>
    </p:extLst>
  </p:cSld>
  <p:clrMapOvr>
    <a:masterClrMapping/>
  </p:clrMapOvr>
  <p:transition spd="slow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cintosh HD:Users:Swathi:Desktop:sysarchit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r="4688"/>
          <a:stretch>
            <a:fillRect/>
          </a:stretch>
        </p:blipFill>
        <p:spPr bwMode="auto">
          <a:xfrm>
            <a:off x="0" y="1295400"/>
            <a:ext cx="9129221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752600" y="381000"/>
            <a:ext cx="64050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Overall System Architecture</a:t>
            </a:r>
            <a:endParaRPr lang="en-IN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18973"/>
      </p:ext>
    </p:extLst>
  </p:cSld>
  <p:clrMapOvr>
    <a:masterClrMapping/>
  </p:clrMapOvr>
  <p:transition spd="slow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76600" y="457200"/>
            <a:ext cx="2820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CNN Model</a:t>
            </a:r>
            <a:endParaRPr lang="en-IN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7" name="Picture 6" descr="Macintosh HD:Users:Swathi:Desktop:cnndiag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32" y="1676400"/>
            <a:ext cx="9156532" cy="373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8315728"/>
      </p:ext>
    </p:extLst>
  </p:cSld>
  <p:clrMapOvr>
    <a:masterClrMapping/>
  </p:clrMapOvr>
  <p:transition spd="slow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0671" y="457200"/>
            <a:ext cx="90922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Image Processing and Character Recognition</a:t>
            </a:r>
            <a:endParaRPr lang="en-I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 descr="ESD-ISO:2018-05-21 (5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371600"/>
            <a:ext cx="7391400" cy="533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567843"/>
      </p:ext>
    </p:extLst>
  </p:cSld>
  <p:clrMapOvr>
    <a:masterClrMapping/>
  </p:clrMapOvr>
  <p:transition spd="slow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066800"/>
            <a:ext cx="8191528" cy="4961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70000"/>
              </a:lnSpc>
              <a:spcAft>
                <a:spcPts val="2400"/>
              </a:spcAft>
              <a:buFont typeface="Arial"/>
              <a:buChar char="•"/>
            </a:pPr>
            <a:r>
              <a:rPr lang="en-US" sz="2400" dirty="0"/>
              <a:t>R-CNN (Regional Convolutional Neural Network) is used for conversion. It is the pre-eminent machine learning visual object detection algorithm.</a:t>
            </a:r>
          </a:p>
          <a:p>
            <a:pPr marL="342900" indent="-342900" algn="just">
              <a:lnSpc>
                <a:spcPct val="70000"/>
              </a:lnSpc>
              <a:spcAft>
                <a:spcPts val="2400"/>
              </a:spcAft>
              <a:buFont typeface="Arial"/>
              <a:buChar char="•"/>
            </a:pPr>
            <a:r>
              <a:rPr lang="en-US" sz="2400" dirty="0"/>
              <a:t>The input document image is pre-processed using adaptive thresholding in order to remove noise and artifacts in the image.</a:t>
            </a:r>
          </a:p>
          <a:p>
            <a:pPr marL="342900" indent="-342900" algn="just">
              <a:lnSpc>
                <a:spcPct val="70000"/>
              </a:lnSpc>
              <a:spcAft>
                <a:spcPts val="2400"/>
              </a:spcAft>
              <a:buFont typeface="Arial"/>
              <a:buChar char="•"/>
            </a:pPr>
            <a:r>
              <a:rPr lang="en-US" sz="2400" dirty="0"/>
              <a:t>Character segmentation is performed to obtain individual characters from the image along with their positions.</a:t>
            </a:r>
          </a:p>
          <a:p>
            <a:pPr marL="342900" indent="-342900" algn="just">
              <a:lnSpc>
                <a:spcPct val="70000"/>
              </a:lnSpc>
              <a:spcAft>
                <a:spcPts val="2400"/>
              </a:spcAft>
              <a:buFont typeface="Arial"/>
              <a:buChar char="•"/>
            </a:pPr>
            <a:r>
              <a:rPr lang="en-US" sz="2400" dirty="0"/>
              <a:t>These characters are passed individually into the Convolutional Neural Network (CNN) model which produces the probability of each character class.</a:t>
            </a:r>
          </a:p>
          <a:p>
            <a:pPr marL="342900" indent="-342900" algn="just">
              <a:lnSpc>
                <a:spcPct val="70000"/>
              </a:lnSpc>
              <a:spcAft>
                <a:spcPts val="2400"/>
              </a:spcAft>
              <a:buFont typeface="Arial"/>
              <a:buChar char="•"/>
            </a:pPr>
            <a:r>
              <a:rPr lang="en-US" sz="2400" dirty="0"/>
              <a:t>The character with the highest class probability is chosen as the output character and is written into the text document based on its corresponding position. </a:t>
            </a:r>
          </a:p>
        </p:txBody>
      </p:sp>
      <p:sp>
        <p:nvSpPr>
          <p:cNvPr id="2" name="Rectangle 1"/>
          <p:cNvSpPr/>
          <p:nvPr/>
        </p:nvSpPr>
        <p:spPr>
          <a:xfrm>
            <a:off x="3524278" y="152400"/>
            <a:ext cx="20954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Abstract</a:t>
            </a:r>
            <a:endParaRPr lang="en-US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03776" y="457200"/>
            <a:ext cx="43660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Building CNN Model</a:t>
            </a:r>
            <a:endParaRPr lang="en-I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Picture 4" descr="ESD-ISO:2018-05-21 (10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9144000" cy="39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3557556"/>
      </p:ext>
    </p:extLst>
  </p:cSld>
  <p:clrMapOvr>
    <a:masterClrMapping/>
  </p:clrMapOvr>
  <p:transition spd="slow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42692" y="457200"/>
            <a:ext cx="4488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Character Prediction</a:t>
            </a:r>
            <a:endParaRPr lang="en-I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 descr="ESD-ISO:2018-05-21 (12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80010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3791290"/>
      </p:ext>
    </p:extLst>
  </p:cSld>
  <p:clrMapOvr>
    <a:masterClrMapping/>
  </p:clrMapOvr>
  <p:transition spd="slow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24560" y="457200"/>
            <a:ext cx="37244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Some Test Results</a:t>
            </a:r>
            <a:endParaRPr lang="en-IN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Picture 4" descr="Macintosh HD:Users:Swathi:Desktop:Screenshots o/p:Screen Shot 2018-05-16 at 6.11.33 PM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7" t="1594" r="13756" b="9778"/>
          <a:stretch/>
        </p:blipFill>
        <p:spPr bwMode="auto">
          <a:xfrm>
            <a:off x="16500" y="1905000"/>
            <a:ext cx="29553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Macintosh HD:Users:Swathi:Desktop:Screenshots o/p:Screen Shot 2018-05-16 at 6.07.44 PM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4" t="1622" r="12814" b="11122"/>
          <a:stretch/>
        </p:blipFill>
        <p:spPr bwMode="auto">
          <a:xfrm>
            <a:off x="3048000" y="1905000"/>
            <a:ext cx="31242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Macintosh HD:Users:Swathi:Desktop:Screenshots o/p:Screen Shot 2018-05-16 at 6.09.39 PM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2" t="2178" r="11139" b="6054"/>
          <a:stretch/>
        </p:blipFill>
        <p:spPr bwMode="auto">
          <a:xfrm>
            <a:off x="6248400" y="1905000"/>
            <a:ext cx="2895600" cy="266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186672"/>
      </p:ext>
    </p:extLst>
  </p:cSld>
  <p:clrMapOvr>
    <a:masterClrMapping/>
  </p:clrMapOvr>
  <p:transition spd="slow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0"/>
            <a:ext cx="4724400" cy="334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29000"/>
            <a:ext cx="4724400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3015503"/>
      </p:ext>
    </p:extLst>
  </p:cSld>
  <p:clrMapOvr>
    <a:masterClrMapping/>
  </p:clrMapOvr>
  <p:transition spd="slow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-493"/>
            <a:ext cx="4572000" cy="3353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533040"/>
            <a:ext cx="4572000" cy="3324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6063556"/>
      </p:ext>
    </p:extLst>
  </p:cSld>
  <p:clrMapOvr>
    <a:masterClrMapping/>
  </p:clrMapOvr>
  <p:transition spd="slow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1430" b="3329"/>
          <a:stretch/>
        </p:blipFill>
        <p:spPr bwMode="auto">
          <a:xfrm>
            <a:off x="1524000" y="1447800"/>
            <a:ext cx="6172200" cy="44196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1111407236"/>
      </p:ext>
    </p:extLst>
  </p:cSld>
  <p:clrMapOvr>
    <a:masterClrMapping/>
  </p:clrMapOvr>
  <p:transition spd="slow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33600" y="381000"/>
            <a:ext cx="49480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System Requirements</a:t>
            </a:r>
            <a:endParaRPr lang="en-IN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92931" y="1536174"/>
            <a:ext cx="775813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                  -           Windows 10(preferred)</a:t>
            </a:r>
          </a:p>
          <a:p>
            <a:pPr marL="0"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			-	Intel i7</a:t>
            </a:r>
          </a:p>
          <a:p>
            <a:pPr marL="0"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				-	3.0 GHz</a:t>
            </a:r>
          </a:p>
          <a:p>
            <a:pPr marL="0"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RAM				-	16 GB (min)</a:t>
            </a:r>
          </a:p>
          <a:p>
            <a:pPr marL="0"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			-	100 GB</a:t>
            </a:r>
          </a:p>
          <a:p>
            <a:pPr marL="0"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         -            Python                   </a:t>
            </a:r>
          </a:p>
          <a:p>
            <a:pPr marL="0"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 card NVidia with CUBA Support                      </a:t>
            </a:r>
          </a:p>
          <a:p>
            <a:pPr marL="0"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 IDE</a:t>
            </a:r>
          </a:p>
          <a:p>
            <a:pPr marL="0"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 Flow</a:t>
            </a:r>
          </a:p>
          <a:p>
            <a:pPr marL="0" lvl="1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Nvidia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cuDNN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API </a:t>
            </a:r>
          </a:p>
          <a:p>
            <a:pPr marL="0" lvl="1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EMNIST Dataset</a:t>
            </a:r>
          </a:p>
        </p:txBody>
      </p:sp>
    </p:spTree>
  </p:cSld>
  <p:clrMapOvr>
    <a:masterClrMapping/>
  </p:clrMapOvr>
  <p:transition spd="slow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52600" y="533400"/>
            <a:ext cx="54730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Individual Contribution</a:t>
            </a:r>
            <a:endParaRPr lang="en-IN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474157"/>
              </p:ext>
            </p:extLst>
          </p:nvPr>
        </p:nvGraphicFramePr>
        <p:xfrm>
          <a:off x="914400" y="2057400"/>
          <a:ext cx="7277100" cy="34290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2419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5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3039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baseline="0" dirty="0"/>
                        <a:t>   Name </a:t>
                      </a:r>
                      <a:endParaRPr lang="en-US" sz="2400" b="1" i="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dirty="0"/>
                        <a:t>Individual Programming Responsibility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000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Mohan</a:t>
                      </a:r>
                      <a:r>
                        <a:rPr lang="en-US" sz="2000" cap="none" spc="0" baseline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Krishna B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Image</a:t>
                      </a:r>
                      <a:r>
                        <a:rPr lang="en-US" sz="2000" cap="none" spc="0" baseline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Processing and </a:t>
                      </a:r>
                      <a:r>
                        <a:rPr lang="en-US" sz="20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Character</a:t>
                      </a:r>
                      <a:r>
                        <a:rPr lang="en-US" sz="2000" cap="none" spc="0" baseline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segmentation using OpenCV.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0112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 err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Swathi</a:t>
                      </a:r>
                      <a:r>
                        <a:rPr lang="en-US" sz="2000" cap="none" spc="0" baseline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2000" cap="none" spc="0" baseline="0" dirty="0" err="1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Madhavan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20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Machine</a:t>
                      </a:r>
                      <a:r>
                        <a:rPr lang="en-US" sz="2000" cap="none" spc="0" baseline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Learning and neural networks for creating the model.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728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Prakash</a:t>
                      </a:r>
                      <a:r>
                        <a:rPr lang="en-US" sz="2000" cap="none" spc="0" baseline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H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/>
                      <a:r>
                        <a:rPr lang="en-US" sz="20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Classifying</a:t>
                      </a:r>
                      <a:r>
                        <a:rPr lang="en-US" sz="2000" cap="none" spc="0" baseline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the words and lines from the input document and retrieving their positions.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000" cap="none" spc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Rahu</a:t>
                      </a:r>
                      <a:r>
                        <a:rPr lang="en-US" sz="2000" cap="none" spc="0" baseline="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l N</a:t>
                      </a:r>
                      <a:endParaRPr lang="en-US" sz="2000" b="0" cap="none" spc="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2844" y="642918"/>
            <a:ext cx="8772556" cy="64294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010556" cy="4572032"/>
          </a:xfrm>
        </p:spPr>
        <p:txBody>
          <a:bodyPr>
            <a:noAutofit/>
          </a:bodyPr>
          <a:lstStyle/>
          <a:p>
            <a:pPr algn="just">
              <a:spcAft>
                <a:spcPts val="3600"/>
              </a:spcAft>
              <a:buFont typeface="Wingdings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a Machine learning Neural Network model was developed, which converts the handwritten text document to digital document consisting of ASCII characters.</a:t>
            </a:r>
          </a:p>
          <a:p>
            <a:pPr algn="just">
              <a:spcAft>
                <a:spcPts val="3600"/>
              </a:spcAft>
              <a:buFont typeface="Wingdings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input image was pre-processed in order to remove the noise and artifacts in the image.</a:t>
            </a:r>
          </a:p>
        </p:txBody>
      </p:sp>
    </p:spTree>
  </p:cSld>
  <p:clrMapOvr>
    <a:masterClrMapping/>
  </p:clrMapOvr>
  <p:transition spd="slow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2844" y="642918"/>
            <a:ext cx="8772556" cy="64294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Future Enhancements</a:t>
            </a:r>
            <a:endParaRPr lang="en-US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3400" y="1752600"/>
            <a:ext cx="8010556" cy="4572032"/>
          </a:xfrm>
        </p:spPr>
        <p:txBody>
          <a:bodyPr>
            <a:noAutofit/>
          </a:bodyPr>
          <a:lstStyle/>
          <a:p>
            <a:pPr algn="just">
              <a:spcAft>
                <a:spcPts val="3600"/>
              </a:spcAft>
              <a:buFont typeface="Wingdings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datasets</a:t>
            </a:r>
          </a:p>
          <a:p>
            <a:pPr algn="just">
              <a:spcAft>
                <a:spcPts val="3600"/>
              </a:spcAft>
              <a:buFont typeface="Wingdings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Back-Propagation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after deployment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3600"/>
              </a:spcAft>
              <a:buFont typeface="Wingdings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Natural Language Processing (NLP)</a:t>
            </a:r>
          </a:p>
        </p:txBody>
      </p:sp>
    </p:spTree>
    <p:extLst>
      <p:ext uri="{BB962C8B-B14F-4D97-AF65-F5344CB8AC3E}">
        <p14:creationId xmlns:p14="http://schemas.microsoft.com/office/powerpoint/2010/main" val="1797101178"/>
      </p:ext>
    </p:extLst>
  </p:cSld>
  <p:clrMapOvr>
    <a:masterClrMapping/>
  </p:clrMapOvr>
  <p:transition spd="slow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0166" y="2428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endParaRPr lang="en-IN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2388" y="347658"/>
            <a:ext cx="8563012" cy="64294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Existing System</a:t>
            </a:r>
            <a:endParaRPr lang="en-US" sz="4000" b="1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78629" y="1317864"/>
            <a:ext cx="7786742" cy="4834626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spcAft>
                <a:spcPts val="18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Character Recognition (OCR) recognizes typed characters on paper rather than handwritten characters.</a:t>
            </a:r>
          </a:p>
          <a:p>
            <a:pPr algn="just">
              <a:lnSpc>
                <a:spcPct val="120000"/>
              </a:lnSpc>
              <a:spcAft>
                <a:spcPts val="18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system called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performs handwritten digit conversion using CNN and MNIST dataset.</a:t>
            </a:r>
          </a:p>
          <a:p>
            <a:pPr algn="just">
              <a:lnSpc>
                <a:spcPct val="120000"/>
              </a:lnSpc>
              <a:spcAft>
                <a:spcPts val="1800"/>
              </a:spcAf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systems use non-machine learning algorithms to perform conversion in programmatic approach which are highly inefficient.</a:t>
            </a:r>
          </a:p>
        </p:txBody>
      </p:sp>
    </p:spTree>
  </p:cSld>
  <p:clrMapOvr>
    <a:masterClrMapping/>
  </p:clrMapOvr>
  <p:transition spd="slow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438400"/>
            <a:ext cx="7010400" cy="917575"/>
          </a:xfrm>
        </p:spPr>
        <p:txBody>
          <a:bodyPr>
            <a:noAutofit/>
            <a:scene3d>
              <a:camera prst="orthographicFront"/>
              <a:lightRig rig="threePt" dir="t"/>
            </a:scene3d>
            <a:sp3d extrusionH="57150">
              <a:bevelT w="50800" h="38100" prst="riblet"/>
            </a:sp3d>
          </a:bodyPr>
          <a:lstStyle/>
          <a:p>
            <a:pPr marL="0" indent="0">
              <a:buNone/>
            </a:pPr>
            <a:r>
              <a:rPr lang="en-US" sz="8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  <a:reflection blurRad="6350" stA="60000" endA="900" endPos="60000" dist="29997" dir="5400000" sy="-100000" algn="bl" rotWithShape="0"/>
                </a:effectLst>
                <a:latin typeface="Times New Roman"/>
                <a:cs typeface="Times New Roman"/>
              </a:rPr>
              <a:t>THANK YOU</a:t>
            </a:r>
          </a:p>
        </p:txBody>
      </p:sp>
      <p:sp>
        <p:nvSpPr>
          <p:cNvPr id="4" name="Rectangle 3"/>
          <p:cNvSpPr/>
          <p:nvPr/>
        </p:nvSpPr>
        <p:spPr>
          <a:xfrm>
            <a:off x="5029200" y="4876800"/>
            <a:ext cx="3694766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i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By :                                                                                         </a:t>
            </a:r>
          </a:p>
          <a:p>
            <a:r>
              <a:rPr lang="en-US" i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     Mohan Krishna B(1NH14CS071)</a:t>
            </a:r>
          </a:p>
          <a:p>
            <a:r>
              <a:rPr lang="en-US" i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i="1" dirty="0" err="1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Swathi</a:t>
            </a:r>
            <a:r>
              <a:rPr lang="en-US" i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Madhavan</a:t>
            </a:r>
            <a:r>
              <a:rPr lang="en-US" i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(1NH14CS732)</a:t>
            </a:r>
          </a:p>
          <a:p>
            <a:r>
              <a:rPr lang="en-US" i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     Prakash H (1NH14CS167)</a:t>
            </a:r>
          </a:p>
          <a:p>
            <a:r>
              <a:rPr lang="en-US" i="1" dirty="0">
                <a:ln w="1905"/>
                <a:solidFill>
                  <a:schemeClr val="accent1">
                    <a:lumMod val="50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      Rahul N (1NH14CS098)</a:t>
            </a:r>
          </a:p>
        </p:txBody>
      </p:sp>
    </p:spTree>
    <p:extLst>
      <p:ext uri="{BB962C8B-B14F-4D97-AF65-F5344CB8AC3E}">
        <p14:creationId xmlns:p14="http://schemas.microsoft.com/office/powerpoint/2010/main" val="226156515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0166" y="24288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endParaRPr lang="en-IN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347658"/>
            <a:ext cx="9144000" cy="871542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Advantages and Disadvantages of Existing Systems</a:t>
            </a:r>
            <a:endParaRPr lang="en-US" sz="3200" b="1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78629" y="1317864"/>
            <a:ext cx="7786742" cy="483462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0" algn="just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performance in character recognition.</a:t>
            </a:r>
          </a:p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Disadvantages:</a:t>
            </a:r>
            <a:endParaRPr lang="en-US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character never gets a probability of  1.</a:t>
            </a:r>
          </a:p>
          <a:p>
            <a:pPr lvl="0" algn="just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Recognizing both handwritten letters and digits are not implemented using machine learning algorithms at a document-level.</a:t>
            </a:r>
          </a:p>
          <a:p>
            <a:pPr lvl="0" algn="just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 processing of the output is not performed.</a:t>
            </a:r>
          </a:p>
          <a:p>
            <a:pPr lvl="0" algn="just">
              <a:lnSpc>
                <a:spcPct val="100000"/>
              </a:lnSpc>
              <a:spcAft>
                <a:spcPts val="1200"/>
              </a:spcAft>
              <a:buFont typeface="Wingdings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Programmatic approach is highly inefficient since it cannot detect most of the handwritten characters.</a:t>
            </a:r>
          </a:p>
        </p:txBody>
      </p:sp>
    </p:spTree>
    <p:extLst>
      <p:ext uri="{BB962C8B-B14F-4D97-AF65-F5344CB8AC3E}">
        <p14:creationId xmlns:p14="http://schemas.microsoft.com/office/powerpoint/2010/main" val="2209477506"/>
      </p:ext>
    </p:extLst>
  </p:cSld>
  <p:clrMapOvr>
    <a:masterClrMapping/>
  </p:clrMapOvr>
  <p:transition spd="slow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EMNIST Dataset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48150"/>
            <a:ext cx="8229600" cy="4731061"/>
          </a:xfrm>
        </p:spPr>
      </p:pic>
    </p:spTree>
    <p:extLst>
      <p:ext uri="{BB962C8B-B14F-4D97-AF65-F5344CB8AC3E}">
        <p14:creationId xmlns:p14="http://schemas.microsoft.com/office/powerpoint/2010/main" val="2020228422"/>
      </p:ext>
    </p:extLst>
  </p:cSld>
  <p:clrMapOvr>
    <a:masterClrMapping/>
  </p:clrMapOvr>
  <p:transition spd="slow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33400"/>
            <a:ext cx="7886700" cy="1325563"/>
          </a:xfrm>
        </p:spPr>
        <p:txBody>
          <a:bodyPr/>
          <a:lstStyle/>
          <a:p>
            <a:r>
              <a:rPr lang="en-I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are characters represented in the Dataset?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447245"/>
            <a:ext cx="7886700" cy="3108098"/>
          </a:xfrm>
        </p:spPr>
      </p:pic>
    </p:spTree>
    <p:extLst>
      <p:ext uri="{BB962C8B-B14F-4D97-AF65-F5344CB8AC3E}">
        <p14:creationId xmlns:p14="http://schemas.microsoft.com/office/powerpoint/2010/main" val="233729567"/>
      </p:ext>
    </p:extLst>
  </p:cSld>
  <p:clrMapOvr>
    <a:masterClrMapping/>
  </p:clrMapOvr>
  <p:transition spd="slow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5066" y="347658"/>
            <a:ext cx="8474134" cy="64294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Proposed System</a:t>
            </a:r>
            <a:endParaRPr lang="en-US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1752600"/>
            <a:ext cx="7715304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 fontAlgn="base">
              <a:spcBef>
                <a:spcPct val="0"/>
              </a:spcBef>
              <a:spcAft>
                <a:spcPts val="1800"/>
              </a:spcAft>
              <a:buFont typeface="Arial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conversion uses Regional Convolutional Neural Network (R-CNN) for object detection. </a:t>
            </a:r>
          </a:p>
          <a:p>
            <a:pPr marL="342900" lvl="0" indent="-342900" algn="just" fontAlgn="base">
              <a:spcBef>
                <a:spcPct val="0"/>
              </a:spcBef>
              <a:spcAft>
                <a:spcPts val="1800"/>
              </a:spcAft>
              <a:buFont typeface="Arial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input image is pre-processed to remove noise and artifacts. </a:t>
            </a:r>
          </a:p>
          <a:p>
            <a:pPr marL="342900" lvl="0" indent="-342900" algn="just" fontAlgn="base">
              <a:spcBef>
                <a:spcPct val="0"/>
              </a:spcBef>
              <a:spcAft>
                <a:spcPts val="1800"/>
              </a:spcAft>
              <a:buFont typeface="Arial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processed characters are segmented to retrieve individual characters, which are then passed into the Convolutional Neural Network (CNN) for the prediction of the output character.</a:t>
            </a:r>
          </a:p>
        </p:txBody>
      </p:sp>
    </p:spTree>
  </p:cSld>
  <p:clrMapOvr>
    <a:masterClrMapping/>
  </p:clrMapOvr>
  <p:transition spd="slow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5066" y="347658"/>
            <a:ext cx="8474134" cy="64294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Advantages and Disadvantages of Proposed System</a:t>
            </a:r>
            <a:endParaRPr lang="en-US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4348" y="1433930"/>
            <a:ext cx="7715304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ts val="1800"/>
              </a:spcAft>
            </a:pP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Advantages:</a:t>
            </a:r>
          </a:p>
          <a:p>
            <a:pPr marL="342900" lvl="0" indent="-342900" algn="just" fontAlgn="base"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Pre-processing of the image for efficient conversion.</a:t>
            </a:r>
          </a:p>
          <a:p>
            <a:pPr marL="342900" lvl="0" indent="-342900" algn="just" fontAlgn="base"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Document level conversion is performed for both handwritten letters and digits.</a:t>
            </a:r>
          </a:p>
          <a:p>
            <a:pPr marL="342900" lvl="0" indent="-342900" algn="just" fontAlgn="base"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character may get a probability of 1.</a:t>
            </a:r>
          </a:p>
          <a:p>
            <a:pPr marL="342900" lvl="0" indent="-342900" algn="just" fontAlgn="base"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Machine learning allows the system to be flexible for varied inputs.</a:t>
            </a:r>
          </a:p>
          <a:p>
            <a:pPr lvl="0" algn="just" fontAlgn="base">
              <a:spcBef>
                <a:spcPct val="0"/>
              </a:spcBef>
              <a:spcAft>
                <a:spcPts val="1800"/>
              </a:spcAft>
            </a:pPr>
            <a:r>
              <a:rPr lang="en-US" sz="2800" b="1" i="1" dirty="0">
                <a:latin typeface="Times New Roman" pitchFamily="18" charset="0"/>
                <a:cs typeface="Times New Roman" pitchFamily="18" charset="0"/>
              </a:rPr>
              <a:t>Disadvantages:</a:t>
            </a:r>
          </a:p>
          <a:p>
            <a:pPr marL="342900" lvl="0" indent="-342900" algn="just" fontAlgn="base"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Requires a large training time.</a:t>
            </a:r>
          </a:p>
        </p:txBody>
      </p:sp>
    </p:spTree>
    <p:extLst>
      <p:ext uri="{BB962C8B-B14F-4D97-AF65-F5344CB8AC3E}">
        <p14:creationId xmlns:p14="http://schemas.microsoft.com/office/powerpoint/2010/main" val="1513497964"/>
      </p:ext>
    </p:extLst>
  </p:cSld>
  <p:clrMapOvr>
    <a:masterClrMapping/>
  </p:clrMapOvr>
  <p:transition spd="slow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2773</TotalTime>
  <Words>729</Words>
  <Application>Microsoft Office PowerPoint</Application>
  <PresentationFormat>On-screen Show (4:3)</PresentationFormat>
  <Paragraphs>113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Existing System</vt:lpstr>
      <vt:lpstr>Advantages and Disadvantages of Existing Systems</vt:lpstr>
      <vt:lpstr>EMNIST Dataset</vt:lpstr>
      <vt:lpstr>How are characters represented in the Dataset?</vt:lpstr>
      <vt:lpstr>Proposed System</vt:lpstr>
      <vt:lpstr>Advantages and Disadvantages of Proposed System</vt:lpstr>
      <vt:lpstr>PowerPoint Presentation</vt:lpstr>
      <vt:lpstr>PowerPoint Presentation</vt:lpstr>
      <vt:lpstr>Data</vt:lpstr>
      <vt:lpstr>Machine Learning</vt:lpstr>
      <vt:lpstr>Machine Learning (continued)</vt:lpstr>
      <vt:lpstr>Neural Networks </vt:lpstr>
      <vt:lpstr>Convolutional Neural Networks</vt:lpstr>
      <vt:lpstr>PowerPoint Presentation</vt:lpstr>
      <vt:lpstr>PowerPoint Presentation</vt:lpstr>
      <vt:lpstr>PowerPoint Presentation</vt:lpstr>
      <vt:lpstr>PowerPoint Presentation</vt:lpstr>
      <vt:lpstr>Implementation</vt:lpstr>
      <vt:lpstr>Backpropagation</vt:lpstr>
      <vt:lpstr>The following diagram shows the weights learnt by a model: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Future Enhancements</vt:lpstr>
      <vt:lpstr>PowerPoint Presentation</vt:lpstr>
    </vt:vector>
  </TitlesOfParts>
  <Company>mom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Students</dc:creator>
  <cp:lastModifiedBy>Mohan Krishna</cp:lastModifiedBy>
  <cp:revision>131</cp:revision>
  <dcterms:created xsi:type="dcterms:W3CDTF">2018-02-21T07:34:03Z</dcterms:created>
  <dcterms:modified xsi:type="dcterms:W3CDTF">2018-06-11T13:21:38Z</dcterms:modified>
</cp:coreProperties>
</file>